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5C71D-D80B-48D5-9DB8-0641AF83FFF2}" type="datetimeFigureOut">
              <a:rPr lang="en-US" smtClean="0"/>
              <a:pPr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05296-CFED-4CC3-9A25-BB628325FB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Science Skills: </a:t>
            </a:r>
          </a:p>
          <a:p>
            <a:pPr lvl="1"/>
            <a:r>
              <a:rPr lang="en-US" dirty="0" smtClean="0"/>
              <a:t>Observing</a:t>
            </a:r>
          </a:p>
          <a:p>
            <a:pPr lvl="1"/>
            <a:r>
              <a:rPr lang="en-US" dirty="0" smtClean="0"/>
              <a:t>Questioning</a:t>
            </a:r>
          </a:p>
          <a:p>
            <a:pPr lvl="1"/>
            <a:r>
              <a:rPr lang="en-US" dirty="0" smtClean="0"/>
              <a:t>Planning experiments</a:t>
            </a:r>
          </a:p>
          <a:p>
            <a:pPr lvl="1"/>
            <a:r>
              <a:rPr lang="en-US" dirty="0" smtClean="0"/>
              <a:t>Recording observations</a:t>
            </a:r>
          </a:p>
          <a:p>
            <a:pPr lvl="1"/>
            <a:r>
              <a:rPr lang="en-US" dirty="0" smtClean="0"/>
              <a:t>Reporting data</a:t>
            </a:r>
          </a:p>
          <a:p>
            <a:pPr lvl="1"/>
            <a:r>
              <a:rPr lang="en-US" dirty="0" smtClean="0"/>
              <a:t>Drawing conclusions</a:t>
            </a:r>
          </a:p>
          <a:p>
            <a:pPr lvl="1"/>
            <a:r>
              <a:rPr lang="en-US" dirty="0" smtClean="0"/>
              <a:t>Critical thinking – see fig. 1-11</a:t>
            </a:r>
          </a:p>
          <a:p>
            <a:pPr lvl="1"/>
            <a:r>
              <a:rPr lang="en-US" dirty="0" smtClean="0"/>
              <a:t>Working as a team or individually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Scientific Method:</a:t>
            </a:r>
          </a:p>
          <a:p>
            <a:pPr lvl="1"/>
            <a:r>
              <a:rPr lang="en-US" dirty="0" smtClean="0"/>
              <a:t>Observe </a:t>
            </a:r>
            <a:r>
              <a:rPr lang="en-US" dirty="0" smtClean="0"/>
              <a:t>→</a:t>
            </a:r>
            <a:endParaRPr lang="en-US" dirty="0" smtClean="0"/>
          </a:p>
          <a:p>
            <a:pPr lvl="1"/>
            <a:r>
              <a:rPr lang="en-US" dirty="0" smtClean="0"/>
              <a:t>Question </a:t>
            </a:r>
            <a:r>
              <a:rPr lang="en-US" dirty="0" smtClean="0"/>
              <a:t>→</a:t>
            </a:r>
            <a:endParaRPr lang="en-US" dirty="0" smtClean="0"/>
          </a:p>
          <a:p>
            <a:pPr lvl="1"/>
            <a:r>
              <a:rPr lang="en-US" dirty="0" smtClean="0"/>
              <a:t>Collect </a:t>
            </a:r>
            <a:r>
              <a:rPr lang="en-US" dirty="0" smtClean="0"/>
              <a:t>data </a:t>
            </a:r>
            <a:r>
              <a:rPr lang="en-US" dirty="0" smtClean="0"/>
              <a:t>→</a:t>
            </a:r>
            <a:endParaRPr lang="en-US" dirty="0" smtClean="0"/>
          </a:p>
          <a:p>
            <a:pPr lvl="1"/>
            <a:r>
              <a:rPr lang="en-US" dirty="0" smtClean="0"/>
              <a:t>Form a </a:t>
            </a:r>
            <a:r>
              <a:rPr lang="en-US" dirty="0" smtClean="0"/>
              <a:t>Hypothesis </a:t>
            </a:r>
            <a:r>
              <a:rPr lang="en-US" dirty="0" smtClean="0"/>
              <a:t>→</a:t>
            </a:r>
            <a:endParaRPr lang="en-US" dirty="0" smtClean="0"/>
          </a:p>
          <a:p>
            <a:pPr lvl="1"/>
            <a:r>
              <a:rPr lang="en-US" dirty="0" smtClean="0"/>
              <a:t>Experiment  (with 1 variable</a:t>
            </a:r>
            <a:r>
              <a:rPr lang="en-US" dirty="0" smtClean="0"/>
              <a:t>) → </a:t>
            </a:r>
            <a:endParaRPr lang="en-US" dirty="0" smtClean="0"/>
          </a:p>
          <a:p>
            <a:pPr lvl="1"/>
            <a:r>
              <a:rPr lang="en-US" dirty="0" smtClean="0"/>
              <a:t>Collect </a:t>
            </a:r>
            <a:r>
              <a:rPr lang="en-US" dirty="0" smtClean="0"/>
              <a:t>data </a:t>
            </a:r>
            <a:r>
              <a:rPr lang="en-US" dirty="0" smtClean="0"/>
              <a:t>→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 a </a:t>
            </a:r>
            <a:r>
              <a:rPr lang="en-US" dirty="0" smtClean="0"/>
              <a:t>conclusion </a:t>
            </a:r>
            <a:r>
              <a:rPr lang="en-US" dirty="0" smtClean="0"/>
              <a:t>→  </a:t>
            </a:r>
            <a:endParaRPr lang="en-US" dirty="0" smtClean="0"/>
          </a:p>
          <a:p>
            <a:r>
              <a:rPr lang="en-US" dirty="0" smtClean="0"/>
              <a:t>Determine whether to keep or replace your hypothesis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Scientific Tools:</a:t>
            </a:r>
          </a:p>
          <a:p>
            <a:pPr lvl="1"/>
            <a:r>
              <a:rPr lang="en-US" dirty="0" smtClean="0"/>
              <a:t>Microscope</a:t>
            </a:r>
          </a:p>
          <a:p>
            <a:pPr lvl="1"/>
            <a:r>
              <a:rPr lang="en-US" dirty="0" smtClean="0"/>
              <a:t>Thermometer</a:t>
            </a:r>
          </a:p>
          <a:p>
            <a:pPr lvl="1"/>
            <a:r>
              <a:rPr lang="en-US" dirty="0" smtClean="0"/>
              <a:t>Telescope</a:t>
            </a:r>
          </a:p>
          <a:p>
            <a:pPr lvl="1"/>
            <a:r>
              <a:rPr lang="en-US" dirty="0" smtClean="0"/>
              <a:t>Spectrophotometers</a:t>
            </a:r>
          </a:p>
          <a:p>
            <a:pPr lvl="1"/>
            <a:r>
              <a:rPr lang="en-US" dirty="0" smtClean="0"/>
              <a:t>Particle accelerators</a:t>
            </a:r>
          </a:p>
          <a:p>
            <a:pPr lvl="1"/>
            <a:r>
              <a:rPr lang="en-US" dirty="0" smtClean="0"/>
              <a:t>Retinoscope</a:t>
            </a:r>
          </a:p>
          <a:p>
            <a:pPr lvl="1"/>
            <a:r>
              <a:rPr lang="en-US" dirty="0" smtClean="0"/>
              <a:t>Kaleidoscope</a:t>
            </a:r>
          </a:p>
          <a:p>
            <a:pPr lvl="1"/>
            <a:r>
              <a:rPr lang="en-US" dirty="0" smtClean="0"/>
              <a:t>Hygroscope</a:t>
            </a:r>
          </a:p>
          <a:p>
            <a:pPr lvl="1"/>
            <a:r>
              <a:rPr lang="en-US" dirty="0" smtClean="0"/>
              <a:t>Electromagnet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Units of Measurement:</a:t>
            </a:r>
          </a:p>
          <a:p>
            <a:pPr lvl="1"/>
            <a:r>
              <a:rPr lang="en-US" i="1" dirty="0" smtClean="0"/>
              <a:t>SI Units = International System of Units (A French system, developed in 1795) See table 1-1, page 16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4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Units of Measurement: </a:t>
            </a:r>
            <a:r>
              <a:rPr lang="en-US" dirty="0" smtClean="0"/>
              <a:t>(from Table 1-1)</a:t>
            </a:r>
          </a:p>
          <a:p>
            <a:pPr lvl="1"/>
            <a:r>
              <a:rPr lang="en-US" b="1" dirty="0" smtClean="0"/>
              <a:t>Base Units = </a:t>
            </a:r>
            <a:endParaRPr lang="en-US" dirty="0" smtClean="0"/>
          </a:p>
          <a:p>
            <a:pPr lvl="1"/>
            <a:r>
              <a:rPr lang="en-US" dirty="0" smtClean="0"/>
              <a:t>Length                         m</a:t>
            </a:r>
          </a:p>
          <a:p>
            <a:pPr lvl="1"/>
            <a:r>
              <a:rPr lang="en-US" dirty="0" smtClean="0"/>
              <a:t>Mass	                        kg</a:t>
            </a:r>
          </a:p>
          <a:p>
            <a:pPr lvl="1"/>
            <a:r>
              <a:rPr lang="en-US" dirty="0" smtClean="0"/>
              <a:t>Time                             s</a:t>
            </a:r>
          </a:p>
          <a:p>
            <a:pPr lvl="1"/>
            <a:r>
              <a:rPr lang="en-US" dirty="0" smtClean="0"/>
              <a:t>Temperature               K</a:t>
            </a:r>
          </a:p>
          <a:p>
            <a:pPr lvl="1"/>
            <a:r>
              <a:rPr lang="en-US" dirty="0" smtClean="0"/>
              <a:t>Electric current           A</a:t>
            </a:r>
          </a:p>
          <a:p>
            <a:pPr lvl="1"/>
            <a:r>
              <a:rPr lang="en-US" dirty="0" smtClean="0"/>
              <a:t>Amount                       mol</a:t>
            </a:r>
          </a:p>
          <a:p>
            <a:pPr lvl="1"/>
            <a:r>
              <a:rPr lang="en-US" dirty="0" smtClean="0"/>
              <a:t>Luminous intensity    </a:t>
            </a:r>
            <a:r>
              <a:rPr lang="en-US" dirty="0" err="1" smtClean="0"/>
              <a:t>cd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Prefixes used for large measurements: </a:t>
            </a:r>
            <a:r>
              <a:rPr lang="en-US" sz="2000" dirty="0" smtClean="0"/>
              <a:t>(from Table 1-2)</a:t>
            </a:r>
          </a:p>
          <a:p>
            <a:pPr lvl="1"/>
            <a:r>
              <a:rPr lang="en-US" i="1" dirty="0" smtClean="0"/>
              <a:t>Giga</a:t>
            </a:r>
            <a:r>
              <a:rPr lang="en-US" dirty="0" smtClean="0"/>
              <a:t> –G- billion-1,000,000,000</a:t>
            </a:r>
          </a:p>
          <a:p>
            <a:pPr lvl="1"/>
            <a:r>
              <a:rPr lang="en-US" i="1" dirty="0" smtClean="0"/>
              <a:t>Mega</a:t>
            </a:r>
            <a:r>
              <a:rPr lang="en-US" dirty="0" smtClean="0"/>
              <a:t> – M-million-1,000,000</a:t>
            </a:r>
          </a:p>
          <a:p>
            <a:pPr lvl="1"/>
            <a:r>
              <a:rPr lang="en-US" i="1" dirty="0" smtClean="0"/>
              <a:t>Kilo</a:t>
            </a:r>
            <a:r>
              <a:rPr lang="en-US" dirty="0" smtClean="0"/>
              <a:t> – K-thousand-1,000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Prefixes used for small measurements: </a:t>
            </a:r>
            <a:r>
              <a:rPr lang="en-US" sz="2000" dirty="0" smtClean="0"/>
              <a:t>(from Table 1-3)</a:t>
            </a:r>
          </a:p>
          <a:p>
            <a:pPr lvl="1"/>
            <a:r>
              <a:rPr lang="en-US" i="1" dirty="0" smtClean="0"/>
              <a:t>deci-d-tenth-0.1</a:t>
            </a:r>
          </a:p>
          <a:p>
            <a:pPr lvl="1"/>
            <a:r>
              <a:rPr lang="en-US" i="1" dirty="0" smtClean="0"/>
              <a:t>centi-c-hundreth-0.01</a:t>
            </a:r>
          </a:p>
          <a:p>
            <a:pPr lvl="1"/>
            <a:r>
              <a:rPr lang="en-US" i="1" dirty="0" smtClean="0"/>
              <a:t>milli-m-thousandth-0.001</a:t>
            </a:r>
          </a:p>
          <a:p>
            <a:pPr lvl="1"/>
            <a:r>
              <a:rPr lang="en-US" i="1" dirty="0" smtClean="0"/>
              <a:t>micro-</a:t>
            </a:r>
            <a:r>
              <a:rPr lang="en-US" dirty="0" smtClean="0"/>
              <a:t>µ-millionth-0.000,001</a:t>
            </a:r>
          </a:p>
          <a:p>
            <a:pPr lvl="1"/>
            <a:r>
              <a:rPr lang="en-US" i="1" dirty="0" smtClean="0"/>
              <a:t>nano-n-billionth-0.000,000,001</a:t>
            </a:r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MAKING MEASUREMENTS</a:t>
            </a:r>
            <a:endParaRPr lang="en-US" dirty="0" smtClean="0"/>
          </a:p>
          <a:p>
            <a:pPr algn="ctr"/>
            <a:r>
              <a:rPr lang="en-US" dirty="0" smtClean="0"/>
              <a:t>Quantitative  vs. Qualitative</a:t>
            </a:r>
          </a:p>
          <a:p>
            <a:pPr lvl="4"/>
            <a:r>
              <a:rPr lang="en-US" dirty="0" smtClean="0"/>
              <a:t>Relies on numbers  vs.  relies more on words/descriptions</a:t>
            </a:r>
          </a:p>
          <a:p>
            <a:r>
              <a:rPr lang="en-US" b="1" dirty="0" smtClean="0"/>
              <a:t>Time:</a:t>
            </a:r>
            <a:r>
              <a:rPr lang="en-US" dirty="0" smtClean="0"/>
              <a:t> seconds, minutes, hours, days, years, etc.</a:t>
            </a:r>
          </a:p>
          <a:p>
            <a:r>
              <a:rPr lang="en-US" i="1" dirty="0" smtClean="0"/>
              <a:t>Tool: </a:t>
            </a:r>
            <a:r>
              <a:rPr lang="en-US" dirty="0" smtClean="0"/>
              <a:t>watch, stopwatch, clock, calendar, sundial, sand timer, etc.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i="1" dirty="0" smtClean="0"/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Length: </a:t>
            </a:r>
            <a:r>
              <a:rPr lang="en-US" dirty="0" smtClean="0"/>
              <a:t>meter, millimeter, centimeter, kilometer, also use feet inches, etc.</a:t>
            </a:r>
          </a:p>
          <a:p>
            <a:r>
              <a:rPr lang="en-US" i="1" dirty="0" smtClean="0"/>
              <a:t>Tool:</a:t>
            </a:r>
            <a:r>
              <a:rPr lang="en-US" dirty="0" smtClean="0"/>
              <a:t> meter stick, ruler, yard stick, tape measure, caliper.</a:t>
            </a:r>
          </a:p>
          <a:p>
            <a:r>
              <a:rPr lang="en-US" i="1" dirty="0" smtClean="0"/>
              <a:t>Definition = the straight-line distance between any two points.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Mass:</a:t>
            </a:r>
            <a:r>
              <a:rPr lang="en-US" dirty="0" smtClean="0"/>
              <a:t> kilogram, milligram, gram, also ounce, pound, etc.</a:t>
            </a:r>
          </a:p>
          <a:p>
            <a:r>
              <a:rPr lang="en-US" i="1" dirty="0" smtClean="0"/>
              <a:t>Definition: </a:t>
            </a:r>
            <a:r>
              <a:rPr lang="en-US" dirty="0" smtClean="0"/>
              <a:t>a measure of the quantity of matter in an object.</a:t>
            </a:r>
          </a:p>
          <a:p>
            <a:r>
              <a:rPr lang="en-US" b="1" dirty="0" smtClean="0"/>
              <a:t>Weight:</a:t>
            </a:r>
            <a:r>
              <a:rPr lang="en-US" dirty="0" smtClean="0"/>
              <a:t> not the same as mass.  </a:t>
            </a:r>
          </a:p>
          <a:p>
            <a:r>
              <a:rPr lang="en-US" i="1" dirty="0" smtClean="0"/>
              <a:t>Tools: balance, scale, etc.</a:t>
            </a:r>
          </a:p>
          <a:p>
            <a:r>
              <a:rPr lang="en-US" i="1" dirty="0" smtClean="0"/>
              <a:t>Definition: The force with which gravity pulls on a quantity of matter.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 The Way Science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Volume:</a:t>
            </a:r>
            <a:r>
              <a:rPr lang="en-US" dirty="0" smtClean="0"/>
              <a:t> cubic meter </a:t>
            </a:r>
            <a:r>
              <a:rPr lang="en-US" smtClean="0"/>
              <a:t>(</a:t>
            </a:r>
            <a:r>
              <a:rPr lang="en-US" smtClean="0"/>
              <a:t>m</a:t>
            </a:r>
            <a:r>
              <a:rPr lang="en-US" baseline="30000" smtClean="0"/>
              <a:t>3</a:t>
            </a:r>
            <a:r>
              <a:rPr lang="en-US" smtClean="0"/>
              <a:t>), </a:t>
            </a:r>
            <a:r>
              <a:rPr lang="en-US" dirty="0" smtClean="0"/>
              <a:t>cubic centimeter </a:t>
            </a:r>
            <a:r>
              <a:rPr lang="en-US" smtClean="0"/>
              <a:t>(</a:t>
            </a:r>
            <a:r>
              <a:rPr lang="en-US" smtClean="0"/>
              <a:t>cm</a:t>
            </a:r>
            <a:r>
              <a:rPr lang="en-US" baseline="30000" smtClean="0"/>
              <a:t>3</a:t>
            </a:r>
            <a:r>
              <a:rPr lang="en-US" smtClean="0"/>
              <a:t>), </a:t>
            </a:r>
            <a:r>
              <a:rPr lang="en-US" dirty="0" smtClean="0"/>
              <a:t>milliliter, liter, etc.</a:t>
            </a:r>
          </a:p>
          <a:p>
            <a:r>
              <a:rPr lang="en-US" i="1" dirty="0" smtClean="0"/>
              <a:t>Tools: </a:t>
            </a:r>
            <a:r>
              <a:rPr lang="en-US" dirty="0" smtClean="0"/>
              <a:t>graduated cylinder, teaspoon, tablespoon, measuring cup, etc.</a:t>
            </a:r>
          </a:p>
          <a:p>
            <a:r>
              <a:rPr lang="en-US" i="1" dirty="0" smtClean="0"/>
              <a:t>Definition: a </a:t>
            </a:r>
            <a:r>
              <a:rPr lang="en-US" dirty="0" smtClean="0"/>
              <a:t>measure of space, such as the capacity of a container.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400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Section 1.2 The Way Science Works</vt:lpstr>
      <vt:lpstr>Section 1.2 The Way Science Works</vt:lpstr>
      <vt:lpstr>Section 1.2 The Way Science Works</vt:lpstr>
      <vt:lpstr>Section 1.2 The Way Science Works</vt:lpstr>
      <vt:lpstr>Section 1.2 The Way Science Works</vt:lpstr>
      <vt:lpstr>Section 1.2 The Way Science Works</vt:lpstr>
      <vt:lpstr>Section 1.2 The Way Science Works</vt:lpstr>
      <vt:lpstr>Section 1.2 The Way Science Works</vt:lpstr>
      <vt:lpstr>Section 1.2 The Way Science 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Stier</dc:creator>
  <cp:lastModifiedBy>Thomas Stier</cp:lastModifiedBy>
  <cp:revision>24</cp:revision>
  <dcterms:created xsi:type="dcterms:W3CDTF">2012-06-25T15:55:11Z</dcterms:created>
  <dcterms:modified xsi:type="dcterms:W3CDTF">2012-06-25T20:28:45Z</dcterms:modified>
</cp:coreProperties>
</file>